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424" r:id="rId2"/>
    <p:sldId id="469" r:id="rId3"/>
    <p:sldId id="455" r:id="rId4"/>
    <p:sldId id="470" r:id="rId5"/>
    <p:sldId id="463" r:id="rId6"/>
    <p:sldId id="467" r:id="rId7"/>
    <p:sldId id="464" r:id="rId8"/>
    <p:sldId id="465" r:id="rId9"/>
    <p:sldId id="466" r:id="rId10"/>
    <p:sldId id="468" r:id="rId11"/>
    <p:sldId id="459" r:id="rId12"/>
    <p:sldId id="457" r:id="rId13"/>
    <p:sldId id="407" r:id="rId14"/>
    <p:sldId id="440" r:id="rId15"/>
    <p:sldId id="450" r:id="rId16"/>
    <p:sldId id="462" r:id="rId17"/>
    <p:sldId id="443" r:id="rId18"/>
    <p:sldId id="442" r:id="rId19"/>
    <p:sldId id="445" r:id="rId20"/>
    <p:sldId id="444" r:id="rId21"/>
    <p:sldId id="421" r:id="rId22"/>
    <p:sldId id="454" r:id="rId23"/>
    <p:sldId id="449" r:id="rId24"/>
    <p:sldId id="461" r:id="rId25"/>
    <p:sldId id="448" r:id="rId26"/>
    <p:sldId id="432" r:id="rId27"/>
    <p:sldId id="433" r:id="rId28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660033"/>
    <a:srgbClr val="006600"/>
    <a:srgbClr val="000099"/>
    <a:srgbClr val="99CCFF"/>
    <a:srgbClr val="000066"/>
    <a:srgbClr val="003300"/>
    <a:srgbClr val="0000FF"/>
    <a:srgbClr val="273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49" autoAdjust="0"/>
    <p:restoredTop sz="71953" autoAdjust="0"/>
  </p:normalViewPr>
  <p:slideViewPr>
    <p:cSldViewPr>
      <p:cViewPr>
        <p:scale>
          <a:sx n="66" d="100"/>
          <a:sy n="66" d="100"/>
        </p:scale>
        <p:origin x="-17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33"/>
    </p:cViewPr>
  </p:sorterViewPr>
  <p:notesViewPr>
    <p:cSldViewPr>
      <p:cViewPr varScale="1">
        <p:scale>
          <a:sx n="60" d="100"/>
          <a:sy n="60" d="100"/>
        </p:scale>
        <p:origin x="-3230" y="-8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53C9B7D-A7C6-42D7-8360-B528E38F1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444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83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Click to edit Master text styles</a:t>
            </a:r>
          </a:p>
          <a:p>
            <a:pPr lvl="1"/>
            <a:r>
              <a:rPr lang="fr-FR" altLang="en-US" noProof="0" smtClean="0"/>
              <a:t>Second level</a:t>
            </a:r>
          </a:p>
          <a:p>
            <a:pPr lvl="2"/>
            <a:r>
              <a:rPr lang="fr-FR" altLang="en-US" noProof="0" smtClean="0"/>
              <a:t>Third level</a:t>
            </a:r>
          </a:p>
          <a:p>
            <a:pPr lvl="3"/>
            <a:r>
              <a:rPr lang="fr-FR" altLang="en-US" noProof="0" smtClean="0"/>
              <a:t>Fourth level</a:t>
            </a:r>
          </a:p>
          <a:p>
            <a:pPr lvl="4"/>
            <a:r>
              <a:rPr lang="fr-FR" alt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E4BB12E-1A9B-472C-8B95-E7E92BB526B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5441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Does</a:t>
            </a:r>
            <a:r>
              <a:rPr lang="en-GB" baseline="0" dirty="0" smtClean="0"/>
              <a:t> your constitution recognise, guarantee, or make reference to human rights as a source of legitimacy?</a:t>
            </a:r>
          </a:p>
          <a:p>
            <a:pPr marL="0" indent="0">
              <a:buNone/>
            </a:pPr>
            <a:r>
              <a:rPr lang="en-GB" baseline="0" dirty="0" smtClean="0"/>
              <a:t>YES/NO/Don’t Know</a:t>
            </a:r>
          </a:p>
          <a:p>
            <a:pPr marL="0" indent="0">
              <a:buNone/>
            </a:pPr>
            <a:r>
              <a:rPr lang="en-GB" baseline="0" dirty="0" smtClean="0"/>
              <a:t>2. Are you sure?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YES/NO/Don’t Know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3. Are Human Rights part of the Council of Europe aims and mission?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YES/NO/Don’t Know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indent="0">
              <a:buNone/>
            </a:pPr>
            <a:r>
              <a:rPr lang="en-GB" dirty="0" smtClean="0"/>
              <a:t>4. Are Human Rights a value of</a:t>
            </a:r>
            <a:r>
              <a:rPr lang="en-GB" baseline="0" dirty="0" smtClean="0"/>
              <a:t> the European Union?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YES/NO/Don’t Know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5. Were/Are human rights or human rights education part of your learning path in youth work?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YES/NO/Don’t Know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6. Do you see yourself as human rights activist?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YES/NO/Only when abroad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4BB12E-1A9B-472C-8B95-E7E92BB526BD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810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 youth work makes an important contribution to active citizenship by providing opportunities to acquire the knowledge, skills and attitudes for civic engagement and social action.</a:t>
            </a:r>
          </a:p>
          <a:p>
            <a:r>
              <a:rPr lang="en-GB" dirty="0" smtClean="0">
                <a:effectLst/>
              </a:rPr>
              <a:t>Council of Europe recommendation</a:t>
            </a:r>
            <a:r>
              <a:rPr lang="en-GB" baseline="0" dirty="0" smtClean="0">
                <a:effectLst/>
              </a:rPr>
              <a:t> on Youth Work (2017).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4BB12E-1A9B-472C-8B95-E7E92BB526BD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973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/>
              <a:t>Amnesty International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/>
              <a:t>International Year of Human Rights Learning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all different, Truly all equal, too.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83568" y="404664"/>
            <a:ext cx="7086600" cy="14319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3568" y="198884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02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1822D8-8824-435C-B31D-0F7697AB3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25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F78DBA-AFC3-4825-87E0-D2BF64D9F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1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1A8F2-058B-4050-9A29-5B9A2A6FE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D9937-E68A-4396-B5F6-D641863A1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7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7F7D6-8780-482D-B705-E8771B5C3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89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12A10-1315-4742-87BE-F550020A6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1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B85BF4-A93A-45EC-BD0C-40879EB48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24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66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78EE80-A43A-436D-8EC8-C3E45BF35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4F4E2C-F659-42AF-B47C-E43D60A52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8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81000">
              <a:srgbClr val="0A128C"/>
            </a:gs>
            <a:gs pos="100000">
              <a:schemeClr val="tx1"/>
            </a:gs>
            <a:gs pos="93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99" y="5517232"/>
            <a:ext cx="2901013" cy="157962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120680" cy="1107976"/>
          </a:xfrm>
        </p:spPr>
        <p:txBody>
          <a:bodyPr/>
          <a:lstStyle/>
          <a:p>
            <a:r>
              <a:rPr lang="en-GB" b="0" dirty="0" smtClean="0"/>
              <a:t>Human Rights Education +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Youth Work</a:t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Youth Work +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Human Rights Education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0" dirty="0" smtClean="0">
                <a:solidFill>
                  <a:schemeClr val="tx1"/>
                </a:solidFill>
              </a:rPr>
              <a:t>Rui Gomes</a:t>
            </a:r>
            <a:br>
              <a:rPr lang="en-GB" sz="1800" b="0" dirty="0" smtClean="0">
                <a:solidFill>
                  <a:schemeClr val="tx1"/>
                </a:solidFill>
              </a:rPr>
            </a:br>
            <a:r>
              <a:rPr lang="en-GB" sz="1800" b="0" dirty="0" smtClean="0">
                <a:solidFill>
                  <a:schemeClr val="tx1"/>
                </a:solidFill>
              </a:rPr>
              <a:t>Council of Europe – Youth Department</a:t>
            </a:r>
            <a:endParaRPr lang="en-GB" sz="18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8024" y="1093520"/>
            <a:ext cx="3600400" cy="38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1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5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1081" y="1988840"/>
            <a:ext cx="855186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00"/>
                </a:solidFill>
                <a:ea typeface="ＭＳ Ｐゴシック" pitchFamily="34" charset="-128"/>
              </a:rPr>
              <a:t>Human Rights, </a:t>
            </a:r>
            <a:r>
              <a:rPr lang="en-GB" altLang="en-US" sz="2800" b="1" dirty="0" smtClean="0">
                <a:solidFill>
                  <a:srgbClr val="FFFF00"/>
                </a:solidFill>
                <a:ea typeface="ＭＳ Ｐゴシック" pitchFamily="34" charset="-128"/>
              </a:rPr>
              <a:t>Democracy, Rule </a:t>
            </a:r>
            <a:r>
              <a:rPr lang="en-GB" altLang="en-US" sz="2800" b="1" dirty="0">
                <a:solidFill>
                  <a:srgbClr val="FFFF00"/>
                </a:solidFill>
                <a:ea typeface="ＭＳ Ｐゴシック" pitchFamily="34" charset="-128"/>
              </a:rPr>
              <a:t>of </a:t>
            </a:r>
            <a:r>
              <a:rPr lang="en-GB" altLang="en-US" sz="2800" b="1" dirty="0" smtClean="0">
                <a:solidFill>
                  <a:srgbClr val="FFFF00"/>
                </a:solidFill>
                <a:ea typeface="ＭＳ Ｐゴシック" pitchFamily="34" charset="-128"/>
              </a:rPr>
              <a:t>Law</a:t>
            </a:r>
            <a:endParaRPr lang="en-GB" altLang="en-US" sz="2800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 b="1" dirty="0">
                <a:ea typeface="ＭＳ Ｐゴシック" pitchFamily="34" charset="-128"/>
              </a:rPr>
              <a:t>1949 – 47 states</a:t>
            </a:r>
            <a:endParaRPr lang="en-US" altLang="en-US" sz="2800" b="1" dirty="0">
              <a:ea typeface="ＭＳ Ｐゴシック" pitchFamily="34" charset="-128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8" y="3356992"/>
            <a:ext cx="9351024" cy="2376264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2" name="Rectangular Callout 1"/>
          <p:cNvSpPr/>
          <p:nvPr/>
        </p:nvSpPr>
        <p:spPr>
          <a:xfrm>
            <a:off x="3851920" y="3898384"/>
            <a:ext cx="2539774" cy="288032"/>
          </a:xfrm>
          <a:prstGeom prst="wedgeRectCallout">
            <a:avLst>
              <a:gd name="adj1" fmla="val -72137"/>
              <a:gd name="adj2" fmla="val 6250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Finland, 1989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29" y="309072"/>
            <a:ext cx="3205765" cy="1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543800" cy="4114800"/>
          </a:xfrm>
        </p:spPr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Respect </a:t>
            </a:r>
            <a:r>
              <a:rPr lang="en-GB" sz="4000" dirty="0">
                <a:solidFill>
                  <a:schemeClr val="tx1"/>
                </a:solidFill>
              </a:rPr>
              <a:t>for human dignity and human </a:t>
            </a:r>
            <a:r>
              <a:rPr lang="en-GB" sz="4000" dirty="0" smtClean="0">
                <a:solidFill>
                  <a:schemeClr val="tx1"/>
                </a:solidFill>
              </a:rPr>
              <a:t>rights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Freedom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Democracy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Equality 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Rule </a:t>
            </a:r>
            <a:r>
              <a:rPr lang="en-GB" sz="4000" dirty="0">
                <a:solidFill>
                  <a:schemeClr val="tx1"/>
                </a:solidFill>
              </a:rPr>
              <a:t>of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665">
            <a:off x="4868299" y="2936796"/>
            <a:ext cx="2464744" cy="1656308"/>
          </a:xfrm>
          <a:prstGeom prst="rect">
            <a:avLst/>
          </a:prstGeom>
          <a:ln w="19050">
            <a:solidFill>
              <a:schemeClr val="tx1">
                <a:lumMod val="95000"/>
              </a:schemeClr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543800" cy="1431925"/>
          </a:xfrm>
        </p:spPr>
        <p:txBody>
          <a:bodyPr/>
          <a:lstStyle/>
          <a:p>
            <a:r>
              <a:rPr lang="en-GB" dirty="0" smtClean="0"/>
              <a:t>Fundamental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03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999877"/>
          </a:xfrm>
        </p:spPr>
        <p:txBody>
          <a:bodyPr/>
          <a:lstStyle/>
          <a:p>
            <a:r>
              <a:rPr lang="en-GB" dirty="0" smtClean="0"/>
              <a:t>Youth access to rights</a:t>
            </a:r>
            <a:endParaRPr lang="en-GB" dirty="0"/>
          </a:p>
        </p:txBody>
      </p:sp>
      <p:pic>
        <p:nvPicPr>
          <p:cNvPr id="4" name="Image 9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3081888" cy="2057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2216" y="1556792"/>
            <a:ext cx="5976664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3600" kern="0" dirty="0" smtClean="0">
                <a:solidFill>
                  <a:schemeClr val="tx1"/>
                </a:solidFill>
                <a:effectLst/>
              </a:rPr>
              <a:t>a prerequisite for their </a:t>
            </a:r>
          </a:p>
          <a:p>
            <a:pPr marL="0" indent="0">
              <a:buFont typeface="Wingdings" pitchFamily="2" charset="2"/>
              <a:buNone/>
            </a:pPr>
            <a:r>
              <a:rPr lang="en-GB" sz="3600" kern="0" dirty="0" smtClean="0">
                <a:solidFill>
                  <a:schemeClr val="tx1"/>
                </a:solidFill>
                <a:effectLst/>
              </a:rPr>
              <a:t>personal development and access to autonomy</a:t>
            </a:r>
          </a:p>
          <a:p>
            <a:pPr marL="0" indent="0">
              <a:buFont typeface="Wingdings" pitchFamily="2" charset="2"/>
              <a:buNone/>
            </a:pPr>
            <a:r>
              <a:rPr lang="en-GB" sz="3600" kern="0" dirty="0" smtClean="0">
                <a:solidFill>
                  <a:schemeClr val="tx1"/>
                </a:solidFill>
                <a:effectLst/>
              </a:rPr>
              <a:t>an essential element of a culture of human rights, democracy and rule of law</a:t>
            </a:r>
            <a:r>
              <a:rPr lang="en-GB" kern="0" dirty="0" smtClean="0">
                <a:solidFill>
                  <a:schemeClr val="tx1"/>
                </a:solidFill>
                <a:effectLst/>
              </a:rPr>
              <a:t>.</a:t>
            </a:r>
            <a:endParaRPr lang="en-GB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332670"/>
            <a:ext cx="5328592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Committee of Ministers Recommendation (2016)7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55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7088" y="1985282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+mn-lt"/>
              </a:rPr>
              <a:t>Education shall be directed to the full development of the human personality and to the strengthening of respect for human rights and fundamental freedoms.</a:t>
            </a:r>
            <a:r>
              <a:rPr lang="en-US" sz="3200" dirty="0"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endParaRPr lang="sv-SE" sz="2000" dirty="0" smtClean="0">
              <a:latin typeface="Humanst531 BT" pitchFamily="34" charset="0"/>
            </a:endParaRPr>
          </a:p>
          <a:p>
            <a:pPr>
              <a:spcBef>
                <a:spcPct val="50000"/>
              </a:spcBef>
            </a:pPr>
            <a:r>
              <a:rPr lang="sv-SE" sz="2000" dirty="0" err="1" smtClean="0">
                <a:latin typeface="Humanst531 BT" pitchFamily="34" charset="0"/>
              </a:rPr>
              <a:t>Article</a:t>
            </a:r>
            <a:r>
              <a:rPr lang="sv-SE" sz="2000" dirty="0" smtClean="0">
                <a:latin typeface="Humanst531 BT" pitchFamily="34" charset="0"/>
              </a:rPr>
              <a:t> </a:t>
            </a:r>
            <a:r>
              <a:rPr lang="sv-SE" sz="2000" dirty="0">
                <a:latin typeface="Humanst531 BT" pitchFamily="34" charset="0"/>
              </a:rPr>
              <a:t>26.2 Universal </a:t>
            </a:r>
            <a:r>
              <a:rPr lang="sv-SE" sz="2000" dirty="0" err="1">
                <a:latin typeface="Humanst531 BT" pitchFamily="34" charset="0"/>
              </a:rPr>
              <a:t>Declaration</a:t>
            </a:r>
            <a:r>
              <a:rPr lang="sv-SE" sz="2000" dirty="0">
                <a:latin typeface="Humanst531 BT" pitchFamily="34" charset="0"/>
              </a:rPr>
              <a:t> </a:t>
            </a:r>
            <a:r>
              <a:rPr lang="sv-SE" sz="2000" dirty="0" err="1">
                <a:latin typeface="Humanst531 BT" pitchFamily="34" charset="0"/>
              </a:rPr>
              <a:t>of</a:t>
            </a:r>
            <a:r>
              <a:rPr lang="sv-SE" sz="2000" dirty="0">
                <a:latin typeface="Humanst531 BT" pitchFamily="34" charset="0"/>
              </a:rPr>
              <a:t> Human </a:t>
            </a:r>
            <a:r>
              <a:rPr lang="sv-SE" sz="2000" dirty="0" err="1">
                <a:latin typeface="Humanst531 BT" pitchFamily="34" charset="0"/>
              </a:rPr>
              <a:t>Rights</a:t>
            </a:r>
            <a:endParaRPr lang="en-US" sz="2000" dirty="0">
              <a:latin typeface="Humanst531 BT" pitchFamily="34" charset="0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9202" y="539685"/>
            <a:ext cx="7986486" cy="1431925"/>
          </a:xfrm>
          <a:noFill/>
          <a:ln/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right to Human Rights Education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56" y="2420888"/>
            <a:ext cx="7992888" cy="2304256"/>
          </a:xfrm>
        </p:spPr>
        <p:txBody>
          <a:bodyPr/>
          <a:lstStyle/>
          <a:p>
            <a:pPr marL="0" lvl="0" indent="0">
              <a:buNone/>
            </a:pPr>
            <a:r>
              <a:rPr lang="en-GB" sz="3600" dirty="0" smtClean="0">
                <a:solidFill>
                  <a:schemeClr val="tx1"/>
                </a:solidFill>
                <a:effectLst/>
              </a:rPr>
              <a:t>Youth work makes an important contribution </a:t>
            </a:r>
            <a:r>
              <a:rPr lang="en-GB" sz="3600" dirty="0">
                <a:solidFill>
                  <a:schemeClr val="tx1"/>
                </a:solidFill>
                <a:effectLst/>
              </a:rPr>
              <a:t>to active citizenship </a:t>
            </a:r>
            <a:r>
              <a:rPr lang="en-GB" sz="3600" dirty="0" smtClean="0">
                <a:solidFill>
                  <a:schemeClr val="tx1"/>
                </a:solidFill>
                <a:effectLst/>
              </a:rPr>
              <a:t>, civic </a:t>
            </a:r>
            <a:r>
              <a:rPr lang="en-GB" sz="3600" dirty="0">
                <a:solidFill>
                  <a:schemeClr val="tx1"/>
                </a:solidFill>
                <a:effectLst/>
              </a:rPr>
              <a:t>engagement and social </a:t>
            </a:r>
            <a:r>
              <a:rPr lang="en-GB" sz="3600" dirty="0" smtClean="0">
                <a:solidFill>
                  <a:schemeClr val="tx1"/>
                </a:solidFill>
                <a:effectLst/>
              </a:rPr>
              <a:t>action.</a:t>
            </a:r>
            <a:endParaRPr lang="en-GB" sz="3600" dirty="0"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709318" y="1412776"/>
            <a:ext cx="7986486" cy="1431925"/>
          </a:xfrm>
          <a:noFill/>
          <a:ln/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Youth work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1877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93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1124744"/>
            <a:ext cx="8064896" cy="3980884"/>
            <a:chOff x="251520" y="1110680"/>
            <a:chExt cx="8712968" cy="4513396"/>
          </a:xfrm>
        </p:grpSpPr>
        <p:sp>
          <p:nvSpPr>
            <p:cNvPr id="4" name="Rectangle 3"/>
            <p:cNvSpPr/>
            <p:nvPr/>
          </p:nvSpPr>
          <p:spPr>
            <a:xfrm>
              <a:off x="323528" y="1110680"/>
              <a:ext cx="8640960" cy="43345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6" name="Picture 2" descr="https://www.coe.int/documents/9359154/9801729/cej-whatisyouthworkfor_Whati+is+youth+work+for.png/263eae5b-7123-4758-aa55-05d763fc3ca5?t=142933498800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t="23370" r="32344" b="13621"/>
            <a:stretch/>
          </p:blipFill>
          <p:spPr bwMode="auto">
            <a:xfrm>
              <a:off x="251520" y="1124744"/>
              <a:ext cx="4824536" cy="449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76056" y="1258089"/>
              <a:ext cx="3888432" cy="401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chemeClr val="accent5">
                      <a:lumMod val="10000"/>
                    </a:schemeClr>
                  </a:solidFill>
                </a:rPr>
                <a:t>ENABLING</a:t>
              </a:r>
            </a:p>
            <a:p>
              <a:r>
                <a:rPr lang="en-GB" sz="3200" dirty="0" smtClean="0">
                  <a:solidFill>
                    <a:schemeClr val="accent5">
                      <a:lumMod val="10000"/>
                    </a:schemeClr>
                  </a:solidFill>
                </a:rPr>
                <a:t>EMANCIPATING </a:t>
              </a:r>
            </a:p>
            <a:p>
              <a:r>
                <a:rPr lang="en-GB" sz="3200" dirty="0" smtClean="0">
                  <a:solidFill>
                    <a:schemeClr val="accent5">
                      <a:lumMod val="10000"/>
                    </a:schemeClr>
                  </a:solidFill>
                </a:rPr>
                <a:t>EMPOWERING</a:t>
              </a:r>
            </a:p>
            <a:p>
              <a:r>
                <a:rPr lang="en-GB" sz="3200" dirty="0" smtClean="0">
                  <a:solidFill>
                    <a:schemeClr val="accent5">
                      <a:lumMod val="10000"/>
                    </a:schemeClr>
                  </a:solidFill>
                </a:rPr>
                <a:t>ENGAGING </a:t>
              </a:r>
            </a:p>
            <a:p>
              <a:r>
                <a:rPr lang="en-GB" sz="3200" dirty="0" smtClean="0">
                  <a:solidFill>
                    <a:schemeClr val="accent5">
                      <a:lumMod val="10000"/>
                    </a:schemeClr>
                  </a:solidFill>
                </a:rPr>
                <a:t>ENJOYING</a:t>
              </a:r>
            </a:p>
            <a:p>
              <a:endParaRPr lang="en-GB" sz="3200" dirty="0" smtClean="0">
                <a:solidFill>
                  <a:schemeClr val="accent5">
                    <a:lumMod val="10000"/>
                  </a:schemeClr>
                </a:solidFill>
              </a:endParaRPr>
            </a:p>
            <a:p>
              <a:r>
                <a:rPr lang="en-GB" sz="3200" dirty="0" smtClean="0">
                  <a:solidFill>
                    <a:schemeClr val="accent5">
                      <a:lumMod val="10000"/>
                    </a:schemeClr>
                  </a:solidFill>
                </a:rPr>
                <a:t>EDUCATION…</a:t>
              </a:r>
              <a:endParaRPr lang="en-GB" sz="3200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86" y="332656"/>
            <a:ext cx="7543800" cy="1431925"/>
          </a:xfrm>
        </p:spPr>
        <p:txBody>
          <a:bodyPr/>
          <a:lstStyle/>
          <a:p>
            <a:r>
              <a:rPr lang="en-GB" dirty="0" smtClean="0"/>
              <a:t>Youth work?...</a:t>
            </a:r>
            <a:endParaRPr lang="en-US" dirty="0"/>
          </a:p>
        </p:txBody>
      </p:sp>
      <p:pic>
        <p:nvPicPr>
          <p:cNvPr id="6148" name="Picture 4" descr="https://www.coe.int/documents/9359154/9801729/CEJ+Portfolio+Visual+ID/b7497803-b182-40d9-9db7-1956580ddba9?t=1427216177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4" y="4653220"/>
            <a:ext cx="25717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1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134" y="1484784"/>
            <a:ext cx="7543800" cy="22717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600" dirty="0">
                <a:solidFill>
                  <a:schemeClr val="tx1"/>
                </a:solidFill>
              </a:rPr>
              <a:t>HRE is a </a:t>
            </a:r>
            <a:r>
              <a:rPr lang="en-US" sz="3600" b="1" i="1" dirty="0">
                <a:solidFill>
                  <a:schemeClr val="tx1"/>
                </a:solidFill>
              </a:rPr>
              <a:t>process</a:t>
            </a:r>
            <a:r>
              <a:rPr lang="en-US" sz="3600" dirty="0">
                <a:solidFill>
                  <a:schemeClr val="tx1"/>
                </a:solidFill>
              </a:rPr>
              <a:t> whereby people learn about their rights and the rights of others, within a framework of participatory and interactive learning.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08125" y="4965700"/>
            <a:ext cx="364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4701104"/>
            <a:ext cx="257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Amnesty International</a:t>
            </a:r>
            <a:endParaRPr lang="en-US" dirty="0"/>
          </a:p>
          <a:p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689202" y="539685"/>
            <a:ext cx="7986486" cy="1431925"/>
          </a:xfrm>
          <a:noFill/>
          <a:ln/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Human </a:t>
            </a:r>
            <a:r>
              <a:rPr lang="en-GB" dirty="0">
                <a:solidFill>
                  <a:srgbClr val="FFFF00"/>
                </a:solidFill>
              </a:rPr>
              <a:t>Rights </a:t>
            </a:r>
            <a:r>
              <a:rPr lang="en-GB" dirty="0" smtClean="0">
                <a:solidFill>
                  <a:srgbClr val="FFFF00"/>
                </a:solidFill>
              </a:rPr>
              <a:t>Education….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340768"/>
            <a:ext cx="8040913" cy="31130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K</a:t>
            </a:r>
            <a:r>
              <a:rPr lang="en-GB" sz="3600" dirty="0" smtClean="0"/>
              <a:t>nowledge</a:t>
            </a:r>
            <a:r>
              <a:rPr lang="en-GB" sz="3600" dirty="0"/>
              <a:t>, </a:t>
            </a:r>
            <a:r>
              <a:rPr lang="en-GB" sz="3600" dirty="0" smtClean="0"/>
              <a:t>skills, attitudes and behaviour </a:t>
            </a:r>
            <a:r>
              <a:rPr lang="en-GB" sz="3600" dirty="0"/>
              <a:t>to empower learners to contribute to </a:t>
            </a:r>
            <a:r>
              <a:rPr lang="en-GB" sz="3600" dirty="0" smtClean="0"/>
              <a:t>a </a:t>
            </a:r>
            <a:r>
              <a:rPr lang="en-GB" sz="3600" dirty="0"/>
              <a:t>universal culture of human rights in society, with a view to the </a:t>
            </a:r>
            <a:r>
              <a:rPr lang="en-GB" sz="3600" dirty="0" smtClean="0"/>
              <a:t>promotion and </a:t>
            </a:r>
            <a:r>
              <a:rPr lang="en-GB" sz="3600" dirty="0"/>
              <a:t>protection of human rights and fundamental </a:t>
            </a:r>
            <a:r>
              <a:rPr lang="en-GB" sz="3600" dirty="0" smtClean="0"/>
              <a:t>freedoms.</a:t>
            </a:r>
            <a:endParaRPr lang="en-US" sz="3600" kern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383104" y="548680"/>
            <a:ext cx="7986486" cy="1431925"/>
          </a:xfrm>
          <a:noFill/>
          <a:ln/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Human </a:t>
            </a:r>
            <a:r>
              <a:rPr lang="en-GB" dirty="0">
                <a:solidFill>
                  <a:srgbClr val="FFFF00"/>
                </a:solidFill>
              </a:rPr>
              <a:t>Rights </a:t>
            </a:r>
            <a:r>
              <a:rPr lang="en-GB" dirty="0" smtClean="0">
                <a:solidFill>
                  <a:srgbClr val="FFFF00"/>
                </a:solidFill>
              </a:rPr>
              <a:t>Education….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27299"/>
            <a:ext cx="2195736" cy="22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7224" y="2420888"/>
            <a:ext cx="801188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v-SE" sz="3200" b="1" dirty="0" err="1"/>
              <a:t>Knowledge</a:t>
            </a:r>
            <a:r>
              <a:rPr lang="sv-SE" sz="3200" dirty="0"/>
              <a:t> – </a:t>
            </a:r>
            <a:r>
              <a:rPr lang="sv-SE" sz="3200" dirty="0" err="1"/>
              <a:t>learning</a:t>
            </a:r>
            <a:r>
              <a:rPr lang="sv-SE" sz="3200" dirty="0"/>
              <a:t> </a:t>
            </a:r>
            <a:r>
              <a:rPr lang="sv-SE" sz="3200" b="1" i="1" dirty="0" err="1"/>
              <a:t>about</a:t>
            </a:r>
            <a:r>
              <a:rPr lang="sv-SE" sz="3200" dirty="0"/>
              <a:t> human </a:t>
            </a:r>
            <a:r>
              <a:rPr lang="sv-SE" sz="3200" dirty="0" err="1"/>
              <a:t>rights</a:t>
            </a:r>
            <a:endParaRPr lang="sv-SE" sz="3200" dirty="0"/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v-SE" sz="3200" b="1" dirty="0" err="1"/>
              <a:t>Skills</a:t>
            </a:r>
            <a:r>
              <a:rPr lang="sv-SE" sz="3200" dirty="0"/>
              <a:t> </a:t>
            </a:r>
            <a:r>
              <a:rPr lang="sv-SE" sz="3200" dirty="0" smtClean="0"/>
              <a:t>for action- </a:t>
            </a:r>
            <a:r>
              <a:rPr lang="sv-SE" sz="3200" dirty="0" err="1"/>
              <a:t>learning</a:t>
            </a:r>
            <a:r>
              <a:rPr lang="sv-SE" sz="3200" dirty="0"/>
              <a:t> </a:t>
            </a:r>
            <a:r>
              <a:rPr lang="sv-SE" sz="3200" b="1" i="1" dirty="0"/>
              <a:t>for</a:t>
            </a:r>
            <a:r>
              <a:rPr lang="sv-SE" sz="3200" dirty="0"/>
              <a:t> human </a:t>
            </a:r>
            <a:r>
              <a:rPr lang="sv-SE" sz="3200" dirty="0" err="1"/>
              <a:t>rights</a:t>
            </a:r>
            <a:endParaRPr lang="sv-SE" sz="3200" dirty="0"/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v-SE" sz="3200" b="1" dirty="0" err="1"/>
              <a:t>Attitudes</a:t>
            </a:r>
            <a:r>
              <a:rPr lang="sv-SE" sz="3200" dirty="0"/>
              <a:t> and </a:t>
            </a:r>
            <a:r>
              <a:rPr lang="sv-SE" sz="3200" b="1" dirty="0" err="1"/>
              <a:t>values</a:t>
            </a:r>
            <a:r>
              <a:rPr lang="sv-SE" sz="3200" dirty="0"/>
              <a:t> </a:t>
            </a:r>
            <a:r>
              <a:rPr lang="sv-SE" sz="3200" dirty="0" err="1"/>
              <a:t>learning</a:t>
            </a:r>
            <a:r>
              <a:rPr lang="sv-SE" sz="3200" dirty="0"/>
              <a:t> </a:t>
            </a:r>
            <a:r>
              <a:rPr lang="sv-SE" sz="3200" b="1" i="1" dirty="0" err="1"/>
              <a:t>through</a:t>
            </a:r>
            <a:r>
              <a:rPr lang="sv-SE" sz="3200" b="1" i="1" dirty="0"/>
              <a:t> </a:t>
            </a:r>
            <a:r>
              <a:rPr lang="sv-SE" sz="3200" dirty="0"/>
              <a:t>and </a:t>
            </a:r>
            <a:r>
              <a:rPr lang="sv-SE" sz="3200" dirty="0" err="1"/>
              <a:t>learning</a:t>
            </a:r>
            <a:r>
              <a:rPr lang="sv-SE" sz="3200" dirty="0"/>
              <a:t> </a:t>
            </a:r>
            <a:r>
              <a:rPr lang="sv-SE" sz="3200" b="1" i="1" dirty="0"/>
              <a:t>in</a:t>
            </a:r>
            <a:r>
              <a:rPr lang="sv-SE" sz="3200" i="1" dirty="0"/>
              <a:t> </a:t>
            </a:r>
            <a:r>
              <a:rPr lang="sv-SE" sz="3200" dirty="0"/>
              <a:t>human </a:t>
            </a:r>
            <a:r>
              <a:rPr lang="sv-SE" sz="3200" dirty="0" err="1"/>
              <a:t>rights</a:t>
            </a:r>
            <a:r>
              <a:rPr lang="sv-SE" sz="3200" dirty="0"/>
              <a:t>)</a:t>
            </a: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12776"/>
            <a:ext cx="7543800" cy="143192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HRE involves: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66" y="476672"/>
            <a:ext cx="336686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 err="1" smtClean="0">
                <a:solidFill>
                  <a:schemeClr val="tx1"/>
                </a:solidFill>
              </a:rPr>
              <a:t>Hyvää</a:t>
            </a:r>
            <a:r>
              <a:rPr lang="en-GB" sz="4800" dirty="0" smtClean="0">
                <a:solidFill>
                  <a:schemeClr val="tx1"/>
                </a:solidFill>
              </a:rPr>
              <a:t> </a:t>
            </a:r>
            <a:r>
              <a:rPr lang="en-GB" sz="4800" dirty="0" err="1" smtClean="0">
                <a:solidFill>
                  <a:schemeClr val="tx1"/>
                </a:solidFill>
              </a:rPr>
              <a:t>Huomenta</a:t>
            </a:r>
            <a:r>
              <a:rPr lang="en-GB" sz="4800" dirty="0" smtClean="0">
                <a:solidFill>
                  <a:schemeClr val="tx1"/>
                </a:solidFill>
              </a:rPr>
              <a:t>!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/>
        </p:blipFill>
        <p:spPr bwMode="auto">
          <a:xfrm>
            <a:off x="1187624" y="2276872"/>
            <a:ext cx="4896544" cy="30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1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1976937"/>
            <a:ext cx="6237287" cy="4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624114" y="304800"/>
            <a:ext cx="7986486" cy="1431925"/>
          </a:xfrm>
          <a:noFill/>
          <a:ln/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Competences for Democratic Citizenship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4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685800"/>
            <a:ext cx="7543800" cy="4114800"/>
          </a:xfr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</a:rPr>
              <a:t>In practice there should be no distinction between HRE as a </a:t>
            </a:r>
            <a:r>
              <a:rPr lang="en-GB" sz="4400" b="1" dirty="0">
                <a:solidFill>
                  <a:schemeClr val="tx1"/>
                </a:solidFill>
              </a:rPr>
              <a:t>process</a:t>
            </a:r>
            <a:r>
              <a:rPr lang="en-GB" sz="4400" dirty="0">
                <a:solidFill>
                  <a:schemeClr val="tx1"/>
                </a:solidFill>
              </a:rPr>
              <a:t> and an </a:t>
            </a:r>
            <a:r>
              <a:rPr lang="en-GB" sz="4400" b="1" dirty="0">
                <a:solidFill>
                  <a:schemeClr val="tx1"/>
                </a:solidFill>
              </a:rPr>
              <a:t>outcome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18" name="Picture 2" descr="Image result for pictures of flaming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2"/>
          <a:stretch/>
        </p:blipFill>
        <p:spPr bwMode="auto">
          <a:xfrm flipH="1">
            <a:off x="5956299" y="3049588"/>
            <a:ext cx="2378074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ictures of pengu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6700" y="3049588"/>
            <a:ext cx="1744134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43800" cy="1431925"/>
          </a:xfrm>
        </p:spPr>
        <p:txBody>
          <a:bodyPr/>
          <a:lstStyle/>
          <a:p>
            <a:r>
              <a:rPr lang="en-GB" dirty="0"/>
              <a:t>A duty…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Member states should include education for democratic citizenship and human rights education in the curricula for formal education at pre-primary, primary and secondary school level as well as in general and vocational education and training.</a:t>
            </a:r>
          </a:p>
        </p:txBody>
      </p:sp>
    </p:spTree>
    <p:extLst>
      <p:ext uri="{BB962C8B-B14F-4D97-AF65-F5344CB8AC3E}">
        <p14:creationId xmlns:p14="http://schemas.microsoft.com/office/powerpoint/2010/main" val="2958897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543800" cy="1431925"/>
          </a:xfrm>
        </p:spPr>
        <p:txBody>
          <a:bodyPr/>
          <a:lstStyle/>
          <a:p>
            <a:r>
              <a:rPr lang="en-GB" dirty="0"/>
              <a:t>Tensions and dilemmas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4000" dirty="0">
                <a:solidFill>
                  <a:schemeClr val="tx1"/>
                </a:solidFill>
              </a:rPr>
              <a:t>Tensions in Human Rights Education mirror the tensions in Human Rights and our understanding of both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sz="quarter"/>
          </p:nvPr>
        </p:nvSpPr>
        <p:spPr>
          <a:xfrm>
            <a:off x="601970" y="3140968"/>
            <a:ext cx="7086600" cy="1431925"/>
          </a:xfrm>
        </p:spPr>
        <p:txBody>
          <a:bodyPr/>
          <a:lstStyle/>
          <a:p>
            <a:r>
              <a:rPr lang="en-GB" sz="4000" b="0" dirty="0" smtClean="0">
                <a:solidFill>
                  <a:schemeClr val="tx1"/>
                </a:solidFill>
              </a:rPr>
              <a:t>There is no human rights education without human rights.</a:t>
            </a:r>
            <a:r>
              <a:rPr lang="en-GB" sz="5400" b="0" dirty="0" smtClean="0">
                <a:solidFill>
                  <a:schemeClr val="tx1"/>
                </a:solidFill>
              </a:rPr>
              <a:t/>
            </a:r>
            <a:br>
              <a:rPr lang="en-GB" sz="5400" b="0" dirty="0" smtClean="0">
                <a:solidFill>
                  <a:schemeClr val="tx1"/>
                </a:solidFill>
              </a:rPr>
            </a:br>
            <a:r>
              <a:rPr lang="en-GB" sz="5400" b="0" dirty="0" smtClean="0"/>
              <a:t/>
            </a:r>
            <a:br>
              <a:rPr lang="en-GB" sz="5400" b="0" dirty="0" smtClean="0"/>
            </a:br>
            <a:r>
              <a:rPr lang="en-GB" sz="3200" b="0" dirty="0" smtClean="0"/>
              <a:t>Compass, </a:t>
            </a:r>
            <a:r>
              <a:rPr lang="en-GB" sz="2400" b="0" dirty="0" smtClean="0"/>
              <a:t>IV</a:t>
            </a:r>
            <a:r>
              <a:rPr lang="en-GB" sz="3200" b="0" dirty="0" smtClean="0"/>
              <a:t> i, </a:t>
            </a:r>
            <a:r>
              <a:rPr lang="en-GB" sz="2800" b="0" dirty="0" smtClean="0"/>
              <a:t>381</a:t>
            </a:r>
            <a:endParaRPr lang="en-GB" sz="2800" dirty="0"/>
          </a:p>
        </p:txBody>
      </p:sp>
      <p:pic>
        <p:nvPicPr>
          <p:cNvPr id="3" name="Picture 2" descr="Image result for pics of wall with mex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744416" cy="28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36426"/>
          <a:stretch/>
        </p:blipFill>
        <p:spPr>
          <a:xfrm>
            <a:off x="5076056" y="1268760"/>
            <a:ext cx="2906718" cy="2387600"/>
          </a:xfrm>
        </p:spPr>
      </p:pic>
      <p:pic>
        <p:nvPicPr>
          <p:cNvPr id="1026" name="Picture 2" descr="https://images.summitmedia-digital.com/cosmo/images/march_2016/03-11/shy-girl-probl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9" y="1141614"/>
            <a:ext cx="3069127" cy="17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9"/>
          <a:stretch/>
        </p:blipFill>
        <p:spPr bwMode="auto">
          <a:xfrm>
            <a:off x="1089919" y="2996951"/>
            <a:ext cx="3082447" cy="162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404751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www.coe.int/compass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9257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86517"/>
            <a:ext cx="7543800" cy="489924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rgbClr val="FFFFCC"/>
                </a:solidFill>
              </a:rPr>
              <a:t>The promotion, protection and fulfilment of human </a:t>
            </a:r>
            <a:r>
              <a:rPr lang="en-GB" sz="3600" dirty="0" smtClean="0">
                <a:solidFill>
                  <a:srgbClr val="FFFFCC"/>
                </a:solidFill>
              </a:rPr>
              <a:t>rights are </a:t>
            </a:r>
            <a:r>
              <a:rPr lang="en-GB" sz="3600" dirty="0">
                <a:solidFill>
                  <a:srgbClr val="FFFFCC"/>
                </a:solidFill>
              </a:rPr>
              <a:t>our collective responsibility and more necessary than </a:t>
            </a:r>
            <a:r>
              <a:rPr lang="en-GB" sz="3600" dirty="0" smtClean="0">
                <a:solidFill>
                  <a:srgbClr val="FFFFCC"/>
                </a:solidFill>
              </a:rPr>
              <a:t>ever.</a:t>
            </a:r>
            <a:endParaRPr lang="en-GB" sz="3600" dirty="0">
              <a:solidFill>
                <a:srgbClr val="FF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457" y="4217312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TIMO SOINI</a:t>
            </a:r>
            <a:r>
              <a:rPr lang="en-GB" dirty="0" smtClean="0"/>
              <a:t>	</a:t>
            </a:r>
          </a:p>
          <a:p>
            <a:r>
              <a:rPr lang="en-GB" dirty="0" smtClean="0"/>
              <a:t>Chair of the Committee of Ministers </a:t>
            </a:r>
          </a:p>
          <a:p>
            <a:r>
              <a:rPr lang="en-GB" dirty="0" smtClean="0"/>
              <a:t>of the Council of Europe</a:t>
            </a:r>
            <a:endParaRPr lang="en-GB" dirty="0"/>
          </a:p>
        </p:txBody>
      </p:sp>
      <p:pic>
        <p:nvPicPr>
          <p:cNvPr id="3074" name="Picture 2" descr="Timo Soini. Photo: Laura Kotila, valtioneuvoston kans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3527" r="20654" b="12216"/>
          <a:stretch/>
        </p:blipFill>
        <p:spPr bwMode="auto">
          <a:xfrm>
            <a:off x="5292080" y="2953436"/>
            <a:ext cx="2736304" cy="21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20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59539" cy="398334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53136"/>
            <a:ext cx="3409196" cy="11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543800" cy="1431925"/>
          </a:xfrm>
        </p:spPr>
        <p:txBody>
          <a:bodyPr/>
          <a:lstStyle/>
          <a:p>
            <a:r>
              <a:rPr lang="en-GB" dirty="0" smtClean="0"/>
              <a:t>A few questions first…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57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543800" cy="1431925"/>
          </a:xfrm>
        </p:spPr>
        <p:txBody>
          <a:bodyPr/>
          <a:lstStyle/>
          <a:p>
            <a:r>
              <a:rPr lang="en-GB" sz="5400" b="0" dirty="0" smtClean="0"/>
              <a:t>www.mentimeter.com</a:t>
            </a:r>
            <a:endParaRPr lang="en-GB" sz="5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/>
              <a:t>code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tx1"/>
                </a:solidFill>
              </a:rPr>
              <a:t>880628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8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543800" cy="411480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Does your constitution recognise, guarantee, or make reference to human rights as a source of legitimacy?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YES/NO/Don’t </a:t>
            </a:r>
            <a:r>
              <a:rPr lang="en-GB" dirty="0"/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415159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2. Are you sure?</a:t>
            </a:r>
          </a:p>
          <a:p>
            <a:pPr marL="0" indent="0">
              <a:spcBef>
                <a:spcPct val="30000"/>
              </a:spcBef>
              <a:buClrTx/>
              <a:buSzTx/>
              <a:buNone/>
              <a:defRPr/>
            </a:pPr>
            <a:endParaRPr lang="en-GB" dirty="0" smtClean="0"/>
          </a:p>
          <a:p>
            <a:pPr marL="0" indent="0">
              <a:spcBef>
                <a:spcPct val="30000"/>
              </a:spcBef>
              <a:buClrTx/>
              <a:buSzTx/>
              <a:buNone/>
              <a:defRPr/>
            </a:pPr>
            <a:r>
              <a:rPr lang="en-GB" dirty="0" smtClean="0"/>
              <a:t>YES/NO/Don’t </a:t>
            </a:r>
            <a:r>
              <a:rPr lang="en-GB" dirty="0"/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302390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3. Are Human Rights part of the Council of Europe aims and mission?</a:t>
            </a:r>
          </a:p>
          <a:p>
            <a:pPr marL="0" indent="0">
              <a:spcBef>
                <a:spcPct val="30000"/>
              </a:spcBef>
              <a:buClrTx/>
              <a:buSzTx/>
              <a:buNone/>
              <a:defRPr/>
            </a:pPr>
            <a:r>
              <a:rPr lang="en-GB" dirty="0"/>
              <a:t>YES/NO/Don’t Know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49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4. Are Human Rights </a:t>
            </a:r>
            <a:r>
              <a:rPr lang="en-GB" dirty="0" smtClean="0">
                <a:solidFill>
                  <a:schemeClr val="tx1"/>
                </a:solidFill>
              </a:rPr>
              <a:t>a fundamental </a:t>
            </a:r>
            <a:r>
              <a:rPr lang="en-GB" dirty="0">
                <a:solidFill>
                  <a:schemeClr val="tx1"/>
                </a:solidFill>
              </a:rPr>
              <a:t>value of the European Union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spcBef>
                <a:spcPct val="30000"/>
              </a:spcBef>
              <a:buClrTx/>
              <a:buSzTx/>
              <a:buNone/>
              <a:defRPr/>
            </a:pPr>
            <a:r>
              <a:rPr lang="en-GB" dirty="0"/>
              <a:t>YES/NO/Don’t Know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65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ClrTx/>
              <a:buSzTx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5. Were/Are human rights or human rights education part of your learning path in youth work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ct val="30000"/>
              </a:spcBef>
              <a:buClrTx/>
              <a:buSzTx/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spcBef>
                <a:spcPct val="30000"/>
              </a:spcBef>
              <a:buClrTx/>
              <a:buSzTx/>
              <a:buNone/>
              <a:defRPr/>
            </a:pPr>
            <a:r>
              <a:rPr lang="en-GB" dirty="0"/>
              <a:t>YES/NO/Don’t Know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672641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7831</TotalTime>
  <Words>551</Words>
  <Application>Microsoft Office PowerPoint</Application>
  <PresentationFormat>On-screen Show (4:3)</PresentationFormat>
  <Paragraphs>94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Shimmer</vt:lpstr>
      <vt:lpstr>Human Rights Education + Youth Work  Youth Work + Human Rights Education   Rui Gomes Council of Europe – Youth Department</vt:lpstr>
      <vt:lpstr>PowerPoint Presentation</vt:lpstr>
      <vt:lpstr>A few questions first…</vt:lpstr>
      <vt:lpstr>www.mentimeter.com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values</vt:lpstr>
      <vt:lpstr>Youth access to rights</vt:lpstr>
      <vt:lpstr>The right to Human Rights Education</vt:lpstr>
      <vt:lpstr>Youth work</vt:lpstr>
      <vt:lpstr>Youth work?...</vt:lpstr>
      <vt:lpstr>Human Rights Education….</vt:lpstr>
      <vt:lpstr>Human Rights Education….</vt:lpstr>
      <vt:lpstr>HRE involves:</vt:lpstr>
      <vt:lpstr>Competences for Democratic Citizenship</vt:lpstr>
      <vt:lpstr>PowerPoint Presentation</vt:lpstr>
      <vt:lpstr>A duty…</vt:lpstr>
      <vt:lpstr>Tensions and dilemmas</vt:lpstr>
      <vt:lpstr>There is no human rights education without human rights.  Compass, IV i, 381</vt:lpstr>
      <vt:lpstr>PowerPoint Presentation</vt:lpstr>
      <vt:lpstr>PowerPoint Presentation</vt:lpstr>
      <vt:lpstr>PowerPoint Presentation</vt:lpstr>
    </vt:vector>
  </TitlesOfParts>
  <Company>Conseil de l`Europe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GOMES_R</dc:creator>
  <cp:lastModifiedBy>GOMES Rui</cp:lastModifiedBy>
  <cp:revision>171</cp:revision>
  <cp:lastPrinted>2014-04-09T04:47:21Z</cp:lastPrinted>
  <dcterms:created xsi:type="dcterms:W3CDTF">2003-04-01T08:34:10Z</dcterms:created>
  <dcterms:modified xsi:type="dcterms:W3CDTF">2019-02-21T06:45:23Z</dcterms:modified>
</cp:coreProperties>
</file>